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exandria Semi Bold" panose="020B0604020202020204" charset="-78"/>
      <p:regular r:id="rId14"/>
    </p:embeddedFont>
    <p:embeddedFont>
      <p:font typeface="Sora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52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53508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Comparison of Deep Learning Architectures for Handwritten Math Symbol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52926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 and Recommendations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2307431"/>
            <a:ext cx="1065490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301" y="2520434"/>
            <a:ext cx="308526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Top Performer: VGG16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24301" y="2998589"/>
            <a:ext cx="6373892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Leads with 99% validation accuracy; choose for precision-critical tasks despite higher compute needs.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8" y="3893582"/>
            <a:ext cx="1065490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4301" y="4106585"/>
            <a:ext cx="393311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Efficiency Pick: EfficientNet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24301" y="4584740"/>
            <a:ext cx="6373892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Balances speed and 97% metrics; ideal for deployment in real-time math recognition systems.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5479733"/>
            <a:ext cx="1065490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4301" y="5692735"/>
            <a:ext cx="287869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Quick Start: AlexNet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24301" y="6170890"/>
            <a:ext cx="6373892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97% accuracy in 3 epochs; great for prototyping and input variant experimentation.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5808" y="7305556"/>
            <a:ext cx="765238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985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4449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451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Keshavramprakash.D</a:t>
            </a:r>
            <a:endParaRPr lang="en-US" sz="2200" dirty="0">
              <a:solidFill>
                <a:srgbClr val="1F1E1E"/>
              </a:solidFill>
              <a:latin typeface="Alexandria Semi Bold" pitchFamily="34" charset="0"/>
              <a:cs typeface="Alexandria Semi Bold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CB.SC.U4CSE23425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56504" y="4094679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76474" y="3451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Ashwin VA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CB.SC.U4CSE23005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76474" y="402431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94640" y="34515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endParaRPr lang="en-US" sz="2200" dirty="0"/>
          </a:p>
          <a:p>
            <a:pPr>
              <a:lnSpc>
                <a:spcPts val="2800"/>
              </a:lnSpc>
            </a:pPr>
            <a:r>
              <a:rPr lang="en-US" sz="2200" dirty="0"/>
              <a:t> </a:t>
            </a:r>
          </a:p>
        </p:txBody>
      </p:sp>
      <p:sp>
        <p:nvSpPr>
          <p:cNvPr id="9" name="Text 7"/>
          <p:cNvSpPr/>
          <p:nvPr/>
        </p:nvSpPr>
        <p:spPr>
          <a:xfrm>
            <a:off x="7594640" y="402431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18953" y="34244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Radha Krishna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CB.SC.U4CSE23143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2805" y="402431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026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J.Yashwanth</a:t>
            </a:r>
            <a:endParaRPr lang="en-US" sz="2200" dirty="0">
              <a:solidFill>
                <a:srgbClr val="1F1E1E"/>
              </a:solidFill>
              <a:latin typeface="Alexandria Semi Bold" pitchFamily="34" charset="0"/>
              <a:cs typeface="Alexandria Semi Bold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cs typeface="Alexandria Semi Bold" pitchFamily="34" charset="-120"/>
              </a:rPr>
              <a:t>CB.SC.U4CSE23622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8309" y="55990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026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latin typeface="+mj-lt"/>
              </a:rPr>
              <a:t> </a:t>
            </a:r>
          </a:p>
        </p:txBody>
      </p:sp>
      <p:sp>
        <p:nvSpPr>
          <p:cNvPr id="15" name="Text 13"/>
          <p:cNvSpPr/>
          <p:nvPr/>
        </p:nvSpPr>
        <p:spPr>
          <a:xfrm>
            <a:off x="7587139" y="55990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309" y="638436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2C601-4842-D2DB-4646-B90E58A2C982}"/>
              </a:ext>
            </a:extLst>
          </p:cNvPr>
          <p:cNvSpPr txBox="1"/>
          <p:nvPr/>
        </p:nvSpPr>
        <p:spPr>
          <a:xfrm>
            <a:off x="4259766" y="5035749"/>
            <a:ext cx="356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Alexandria Semi Bold" panose="020B0604020202020204" charset="-78"/>
                <a:cs typeface="Alexandria Semi Bold" panose="020B0604020202020204" charset="-78"/>
              </a:rPr>
              <a:t>Paggilla</a:t>
            </a:r>
            <a:r>
              <a:rPr lang="en-IN" dirty="0">
                <a:latin typeface="Alexandria Semi Bold" panose="020B0604020202020204" charset="-78"/>
                <a:cs typeface="Alexandria Semi Bold" panose="020B0604020202020204" charset="-78"/>
              </a:rPr>
              <a:t> Saketh</a:t>
            </a:r>
          </a:p>
          <a:p>
            <a:r>
              <a:rPr lang="en-IN" dirty="0">
                <a:latin typeface="Alexandria Semi Bold" panose="020B0604020202020204" charset="-78"/>
                <a:cs typeface="Alexandria Semi Bold" panose="020B0604020202020204" charset="-78"/>
              </a:rPr>
              <a:t>CB.SC.U4CSE23343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D315D-421B-A8BE-C4AE-E06AB76BF25B}"/>
              </a:ext>
            </a:extLst>
          </p:cNvPr>
          <p:cNvSpPr txBox="1"/>
          <p:nvPr/>
        </p:nvSpPr>
        <p:spPr>
          <a:xfrm>
            <a:off x="7716148" y="5035749"/>
            <a:ext cx="260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exandria Semi Bold" panose="020B0604020202020204" charset="-78"/>
                <a:cs typeface="Alexandria Semi Bold" panose="020B0604020202020204" charset="-78"/>
              </a:rPr>
              <a:t>Aditya Reddy</a:t>
            </a:r>
          </a:p>
          <a:p>
            <a:r>
              <a:rPr lang="en-IN" dirty="0">
                <a:latin typeface="Alexandria Semi Bold" panose="020B0604020202020204" charset="-78"/>
                <a:cs typeface="Alexandria Semi Bold" panose="020B0604020202020204" charset="-78"/>
              </a:rPr>
              <a:t>CB.SC.U4CSE23707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592D-84E3-1D95-561C-FB7B9002DF82}"/>
              </a:ext>
            </a:extLst>
          </p:cNvPr>
          <p:cNvSpPr/>
          <p:nvPr/>
        </p:nvSpPr>
        <p:spPr>
          <a:xfrm>
            <a:off x="12755880" y="7620000"/>
            <a:ext cx="187452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013" y="885468"/>
            <a:ext cx="6904196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 and Overview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4013" y="1807845"/>
            <a:ext cx="7795974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Handwritten math symbol recognition powers advanced applications in education, research, and AI-driven equation solvers. This analysis compares six architectures—YOLOv8, GoogLeNet, AlexNet, EfficientNet, ResNet, and VGG16—trained on a specialized dataset of symbol images. Evaluation focuses on accuracy, efficiency, and adaptability for classification tasks.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4013" y="3565088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4013" y="3869412"/>
            <a:ext cx="3801666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7" name="Text 4"/>
          <p:cNvSpPr/>
          <p:nvPr/>
        </p:nvSpPr>
        <p:spPr>
          <a:xfrm>
            <a:off x="674013" y="4011335"/>
            <a:ext cx="257829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Preparation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74013" y="4443532"/>
            <a:ext cx="3801666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 collection of handwritten symbols, emphasizing diverse styles and variations for robust training.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668203" y="3565088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8203" y="3869412"/>
            <a:ext cx="3801785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4668203" y="4011335"/>
            <a:ext cx="253400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668203" y="4443532"/>
            <a:ext cx="3801785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Architectures fine-tuned with transfer learning where applicable, using CPU/GPU resources.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4013" y="5704880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4013" y="6009203"/>
            <a:ext cx="7795974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5" name="Text 12"/>
          <p:cNvSpPr/>
          <p:nvPr/>
        </p:nvSpPr>
        <p:spPr>
          <a:xfrm>
            <a:off x="674013" y="6151126"/>
            <a:ext cx="267843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Metrics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74013" y="6583323"/>
            <a:ext cx="7795974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indicators: accuracy, precision, recall, and F1-score on validation and test sets.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363141"/>
            <a:ext cx="3703796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YOLOv8 Architecture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62201" y="1061561"/>
            <a:ext cx="1370599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YOLOv8-cls, an evolution from object detection roots, excels in real-time processing. Trained for 20 epochs on handwritten math symbols using CPU, it demonstrates remarkable adaptability to pure classification.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01" y="1632467"/>
            <a:ext cx="11501199" cy="64405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2201" y="9456182"/>
            <a:ext cx="13705999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strength: High accuracy with minimal epochs, ideal for resource-constrained environments. Limitations: Lacks detailed precision/recall due to simplified reporting.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B5F0F-DC9D-FB13-3AC4-505C4C4613C5}"/>
              </a:ext>
            </a:extLst>
          </p:cNvPr>
          <p:cNvSpPr/>
          <p:nvPr/>
        </p:nvSpPr>
        <p:spPr>
          <a:xfrm>
            <a:off x="12908280" y="7650610"/>
            <a:ext cx="1722120" cy="57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273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GoogLeNet: Inception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67771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GoogLeNet leverages Inception modules for multi-scale feature extraction, promoting computational efficiency. Trained for 7 epochs on the symbol dataset, it balances depth and speed without excessive parameters.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524851"/>
            <a:ext cx="30131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509766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Validation Accuracy: 91.93%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52009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Accuracy: 92.19%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330339" y="45248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Detailed Scores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30339" y="509766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Precision (macro avg): 0.92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0339" y="552009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Recall (macro avg): 0.92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0339" y="594252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F1-score (macro avg): 0.92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44709" y="660868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Observations: Strong equilibrium in precision and recall, making it suitable for datasets with class imbalances in math symbols.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5CC57-FB81-341E-52BB-634B7FACB587}"/>
              </a:ext>
            </a:extLst>
          </p:cNvPr>
          <p:cNvSpPr/>
          <p:nvPr/>
        </p:nvSpPr>
        <p:spPr>
          <a:xfrm>
            <a:off x="12816840" y="7696200"/>
            <a:ext cx="1813560" cy="4930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608" y="1073348"/>
            <a:ext cx="7211497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AlexNet: Classic Simplicity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1608" y="2052042"/>
            <a:ext cx="771358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AlexNet, a foundational CNN, uses large kernels and ReLU activations for rapid convergence. Trained for just 3 epochs, it was tested across input variants: RGB, binary, edge, gradient magnitude, and direction.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1608" y="3262313"/>
            <a:ext cx="7713583" cy="1239679"/>
          </a:xfrm>
          <a:prstGeom prst="roundRect">
            <a:avLst>
              <a:gd name="adj" fmla="val 692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8780" y="3489484"/>
            <a:ext cx="395513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RGB Variant (Best Performer)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28780" y="3947993"/>
            <a:ext cx="72592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Validation Accuracy: 97.22% | Precision: 0.95 | Recall: 0.95 | F1: 0.95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1608" y="4706303"/>
            <a:ext cx="7713583" cy="1566505"/>
          </a:xfrm>
          <a:prstGeom prst="roundRect">
            <a:avLst>
              <a:gd name="adj" fmla="val 5479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28780" y="4933474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Insight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28780" y="5391983"/>
            <a:ext cx="725924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RGB inputs yield superior results, highlighting the value of color-enhanced preprocessing for handwritten symbols.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1608" y="6502598"/>
            <a:ext cx="771358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Accuracy reached 95%, underscoring AlexNet's efficiency for quick prototyping in classification pipelines.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93F05-5B43-4535-F61A-DEEA8D4F5C5D}"/>
              </a:ext>
            </a:extLst>
          </p:cNvPr>
          <p:cNvSpPr/>
          <p:nvPr/>
        </p:nvSpPr>
        <p:spPr>
          <a:xfrm>
            <a:off x="12847320" y="7757160"/>
            <a:ext cx="1783080" cy="472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02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EfficientNet: Balanced Scaling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52055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EfficientNet-B0 employs compound scaling across depth, width, and resolution for optimal performance-efficiency trade-offs. Trained for 15 epochs with ImageNet transfer learning on the symbol dataset.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Metrics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593788"/>
            <a:ext cx="43649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Validation Accuracy: 96.80%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016222"/>
            <a:ext cx="43649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Accuracy: 96.93%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438656"/>
            <a:ext cx="43649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Precision/Recall/F1 (macro avg): 0.97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659517" y="4020979"/>
            <a:ext cx="27336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659517" y="4593788"/>
            <a:ext cx="273367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Transfer learning accelerates convergence; ideal for mobile or edge deployment in math recognition apps.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309" y="71126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Excels in handling variable symbol complexities without overfitting.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50558"/>
            <a:ext cx="75421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ResNet: Residual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68818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ResNet-18 mitigates vanishing gradients via skip connections, enabling deeper networks. Trained for 15 epochs with ImageNet pre-training, it processes handwritten symbols with high fidelity.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080266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96.40</a:t>
            </a:r>
            <a:endParaRPr lang="en-US" sz="5600" dirty="0"/>
          </a:p>
        </p:txBody>
      </p:sp>
      <p:sp>
        <p:nvSpPr>
          <p:cNvPr id="6" name="Text 3"/>
          <p:cNvSpPr/>
          <p:nvPr/>
        </p:nvSpPr>
        <p:spPr>
          <a:xfrm>
            <a:off x="758309" y="4065865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Validation Accuracy (%)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4908233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Consistent performance across epochs, leveraging residuals for stable training.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3391019" y="3080266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96.60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3391019" y="4065865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Test Accuracy (%)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391019" y="4908233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Robust generalization to unseen symbol variations.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023729" y="3080266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0.97</a:t>
            </a:r>
            <a:endParaRPr lang="en-US" sz="5600" dirty="0"/>
          </a:p>
        </p:txBody>
      </p:sp>
      <p:sp>
        <p:nvSpPr>
          <p:cNvPr id="12" name="Text 9"/>
          <p:cNvSpPr/>
          <p:nvPr/>
        </p:nvSpPr>
        <p:spPr>
          <a:xfrm>
            <a:off x="6023729" y="4065865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Precision/Recall/F1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3729" y="4908233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Macro averages indicate balanced class handling in math datasets.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688550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Suits research scenarios requiring depth without complexity overhead.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893" y="377904"/>
            <a:ext cx="5376267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VGG16: Depth with Simplicity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80893" y="1104662"/>
            <a:ext cx="1366861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VGG16's uniform 3x3 convolutions build depth progressively. Training halted at 19 epochs via early stopping, achieving top metrics on the symbol dataset.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3" y="1478995"/>
            <a:ext cx="11863507" cy="66435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0893" y="9287947"/>
            <a:ext cx="1366861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Key: Highest accuracies among peers; simple design aids interpretability in symbol feature extraction.</a:t>
            </a:r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AAB7A-856D-F7F4-91E5-DA65AC4D0FDD}"/>
              </a:ext>
            </a:extLst>
          </p:cNvPr>
          <p:cNvSpPr/>
          <p:nvPr/>
        </p:nvSpPr>
        <p:spPr>
          <a:xfrm>
            <a:off x="12877800" y="7589520"/>
            <a:ext cx="1752600" cy="5330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9516"/>
            <a:ext cx="103901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Comparison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3549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Aggregated results reveal VGG16 as the accuracy leader, with YOLOv8 close behind. EfficientNet and ResNet offer efficiency, while AlexNet shines in speed.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972633"/>
            <a:ext cx="13113782" cy="4367451"/>
          </a:xfrm>
          <a:prstGeom prst="roundRect">
            <a:avLst>
              <a:gd name="adj" fmla="val 20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98025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3117771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Architecture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606165" y="3117771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 Acc (%)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701903" y="3117771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Acc (%)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97641" y="3117771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93379" y="3117771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Recall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1989118" y="3117771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F1-Score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60199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742" y="3739515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YOLOv8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3606165" y="3739515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N/A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701903" y="3739515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98.7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797641" y="3739515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N/A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893379" y="3739515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N/A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1989118" y="3739515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N/A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422374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4361259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GoogLeNet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3606165" y="4361259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91.93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701903" y="4361259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92.19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797641" y="4361259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0.92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893379" y="4361259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0.92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1989118" y="4361259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0.92</a:t>
            </a:r>
            <a:endParaRPr lang="en-US" sz="1700" dirty="0"/>
          </a:p>
        </p:txBody>
      </p:sp>
      <p:sp>
        <p:nvSpPr>
          <p:cNvPr id="26" name="Shape 24"/>
          <p:cNvSpPr/>
          <p:nvPr/>
        </p:nvSpPr>
        <p:spPr>
          <a:xfrm>
            <a:off x="765929" y="484548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82742" y="4983004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AlexNet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3606165" y="4983004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97.22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5701903" y="4983004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95.00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7797641" y="4983004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0.95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9893379" y="4983004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0.95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1989118" y="4983004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0.95</a:t>
            </a:r>
            <a:endParaRPr lang="en-US" sz="1700" dirty="0"/>
          </a:p>
        </p:txBody>
      </p:sp>
      <p:sp>
        <p:nvSpPr>
          <p:cNvPr id="33" name="Shape 31"/>
          <p:cNvSpPr/>
          <p:nvPr/>
        </p:nvSpPr>
        <p:spPr>
          <a:xfrm>
            <a:off x="765929" y="546723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82742" y="5604748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EfficientNet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3606165" y="5604748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96.80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5701903" y="5604748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96.93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7797641" y="5604748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9893379" y="5604748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1989118" y="5604748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40" name="Shape 38"/>
          <p:cNvSpPr/>
          <p:nvPr/>
        </p:nvSpPr>
        <p:spPr>
          <a:xfrm>
            <a:off x="765929" y="608897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82742" y="6226493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ResNet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3606165" y="622649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96.40</a:t>
            </a:r>
            <a:endParaRPr lang="en-US" sz="1700" dirty="0"/>
          </a:p>
        </p:txBody>
      </p:sp>
      <p:sp>
        <p:nvSpPr>
          <p:cNvPr id="43" name="Text 41"/>
          <p:cNvSpPr/>
          <p:nvPr/>
        </p:nvSpPr>
        <p:spPr>
          <a:xfrm>
            <a:off x="5701903" y="622649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96.60</a:t>
            </a:r>
            <a:endParaRPr lang="en-US" sz="1700" dirty="0"/>
          </a:p>
        </p:txBody>
      </p:sp>
      <p:sp>
        <p:nvSpPr>
          <p:cNvPr id="44" name="Text 42"/>
          <p:cNvSpPr/>
          <p:nvPr/>
        </p:nvSpPr>
        <p:spPr>
          <a:xfrm>
            <a:off x="7797641" y="622649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45" name="Text 43"/>
          <p:cNvSpPr/>
          <p:nvPr/>
        </p:nvSpPr>
        <p:spPr>
          <a:xfrm>
            <a:off x="9893379" y="6226493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46" name="Text 44"/>
          <p:cNvSpPr/>
          <p:nvPr/>
        </p:nvSpPr>
        <p:spPr>
          <a:xfrm>
            <a:off x="11989118" y="6226493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</a:t>
            </a:r>
            <a:endParaRPr lang="en-US" sz="1700" dirty="0"/>
          </a:p>
        </p:txBody>
      </p:sp>
      <p:sp>
        <p:nvSpPr>
          <p:cNvPr id="47" name="Shape 45"/>
          <p:cNvSpPr/>
          <p:nvPr/>
        </p:nvSpPr>
        <p:spPr>
          <a:xfrm>
            <a:off x="765929" y="671072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982742" y="6848237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VGG16</a:t>
            </a:r>
            <a:endParaRPr lang="en-US" sz="1700" dirty="0"/>
          </a:p>
        </p:txBody>
      </p:sp>
      <p:sp>
        <p:nvSpPr>
          <p:cNvPr id="49" name="Text 47"/>
          <p:cNvSpPr/>
          <p:nvPr/>
        </p:nvSpPr>
        <p:spPr>
          <a:xfrm>
            <a:off x="3606165" y="684823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99.00</a:t>
            </a:r>
            <a:endParaRPr lang="en-US" sz="1700" dirty="0"/>
          </a:p>
        </p:txBody>
      </p:sp>
      <p:sp>
        <p:nvSpPr>
          <p:cNvPr id="50" name="Text 48"/>
          <p:cNvSpPr/>
          <p:nvPr/>
        </p:nvSpPr>
        <p:spPr>
          <a:xfrm>
            <a:off x="5701903" y="684823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98.36</a:t>
            </a:r>
            <a:endParaRPr lang="en-US" sz="1700" dirty="0"/>
          </a:p>
        </p:txBody>
      </p:sp>
      <p:sp>
        <p:nvSpPr>
          <p:cNvPr id="51" name="Text 49"/>
          <p:cNvSpPr/>
          <p:nvPr/>
        </p:nvSpPr>
        <p:spPr>
          <a:xfrm>
            <a:off x="7797641" y="684823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0.98</a:t>
            </a:r>
            <a:endParaRPr lang="en-US" sz="1700" dirty="0"/>
          </a:p>
        </p:txBody>
      </p:sp>
      <p:sp>
        <p:nvSpPr>
          <p:cNvPr id="52" name="Text 50"/>
          <p:cNvSpPr/>
          <p:nvPr/>
        </p:nvSpPr>
        <p:spPr>
          <a:xfrm>
            <a:off x="9893379" y="6848237"/>
            <a:ext cx="16549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0.98</a:t>
            </a:r>
            <a:endParaRPr lang="en-US" sz="1700" dirty="0"/>
          </a:p>
        </p:txBody>
      </p:sp>
      <p:sp>
        <p:nvSpPr>
          <p:cNvPr id="53" name="Text 51"/>
          <p:cNvSpPr/>
          <p:nvPr/>
        </p:nvSpPr>
        <p:spPr>
          <a:xfrm>
            <a:off x="11989118" y="6848237"/>
            <a:ext cx="16587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0.98</a:t>
            </a:r>
            <a:endParaRPr lang="en-US" sz="17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506B36-5E3E-5451-EB8F-2C88878A6ADB}"/>
              </a:ext>
            </a:extLst>
          </p:cNvPr>
          <p:cNvSpPr/>
          <p:nvPr/>
        </p:nvSpPr>
        <p:spPr>
          <a:xfrm>
            <a:off x="12786360" y="7818120"/>
            <a:ext cx="184404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791</Words>
  <Application>Microsoft Office PowerPoint</Application>
  <PresentationFormat>Custom</PresentationFormat>
  <Paragraphs>134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Alexandria Light</vt:lpstr>
      <vt:lpstr>Arial</vt:lpstr>
      <vt:lpstr>Sora Light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keshav dhanapal</cp:lastModifiedBy>
  <cp:revision>2</cp:revision>
  <dcterms:created xsi:type="dcterms:W3CDTF">2025-10-06T17:11:30Z</dcterms:created>
  <dcterms:modified xsi:type="dcterms:W3CDTF">2025-10-06T18:08:53Z</dcterms:modified>
</cp:coreProperties>
</file>